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  <p:sldMasterId id="2147483692" r:id="rId2"/>
    <p:sldMasterId id="2147483774" r:id="rId3"/>
    <p:sldMasterId id="2147483776" r:id="rId4"/>
    <p:sldMasterId id="2147483790" r:id="rId5"/>
    <p:sldMasterId id="2147483804" r:id="rId6"/>
    <p:sldMasterId id="2147483830" r:id="rId7"/>
  </p:sldMasterIdLst>
  <p:notesMasterIdLst>
    <p:notesMasterId r:id="rId18"/>
  </p:notesMasterIdLst>
  <p:handoutMasterIdLst>
    <p:handoutMasterId r:id="rId19"/>
  </p:handoutMasterIdLst>
  <p:sldIdLst>
    <p:sldId id="411" r:id="rId8"/>
    <p:sldId id="424" r:id="rId9"/>
    <p:sldId id="420" r:id="rId10"/>
    <p:sldId id="416" r:id="rId11"/>
    <p:sldId id="433" r:id="rId12"/>
    <p:sldId id="434" r:id="rId13"/>
    <p:sldId id="435" r:id="rId14"/>
    <p:sldId id="426" r:id="rId15"/>
    <p:sldId id="432" r:id="rId16"/>
    <p:sldId id="431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62227"/>
    <a:srgbClr val="4D79F6"/>
    <a:srgbClr val="58595B"/>
    <a:srgbClr val="20D6D6"/>
    <a:srgbClr val="13A1D9"/>
    <a:srgbClr val="FF3B3B"/>
    <a:srgbClr val="33CC33"/>
    <a:srgbClr val="00AC00"/>
    <a:srgbClr val="F0A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3" autoAdjust="0"/>
    <p:restoredTop sz="93486" autoAdjust="0"/>
  </p:normalViewPr>
  <p:slideViewPr>
    <p:cSldViewPr snapToGrid="0" showGuides="1">
      <p:cViewPr varScale="1">
        <p:scale>
          <a:sx n="67" d="100"/>
          <a:sy n="67" d="100"/>
        </p:scale>
        <p:origin x="84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DCC7D9-4B34-4F85-9DAE-2C3C476C1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C2724-FF66-4AEC-986C-F1ECF4911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3208-4D5B-44C4-A045-6495A8B4492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0D9D7-F7F2-409A-89D5-542D106E9A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35BE0-0675-46A0-81BD-572D42AE4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1B75-E75A-491C-95D1-D70845B2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2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r>
              <a:rPr lang="ru-RU" baseline="0" dirty="0"/>
              <a:t> - </a:t>
            </a:r>
            <a:r>
              <a:rPr lang="ru-RU" dirty="0"/>
              <a:t>шрифт </a:t>
            </a:r>
            <a:r>
              <a:rPr lang="en-US" dirty="0"/>
              <a:t>Impact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dirty="0"/>
              <a:t> кегль 28.</a:t>
            </a:r>
          </a:p>
          <a:p>
            <a:r>
              <a:rPr lang="ru-RU" dirty="0"/>
              <a:t>Заполнение</a:t>
            </a:r>
            <a:r>
              <a:rPr lang="ru-RU" baseline="0" dirty="0"/>
              <a:t>  плашек - </a:t>
            </a:r>
            <a:r>
              <a:rPr lang="ru-RU" dirty="0"/>
              <a:t>шрифт </a:t>
            </a:r>
            <a:r>
              <a:rPr lang="en-US" dirty="0"/>
              <a:t>Calibri Light</a:t>
            </a:r>
            <a:r>
              <a:rPr lang="ru-RU" dirty="0"/>
              <a:t>,</a:t>
            </a:r>
            <a:r>
              <a:rPr lang="ru-RU" baseline="0" dirty="0"/>
              <a:t>  кегль 16.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слайда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Заполнение  плашек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Calibri Light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слайда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Заполнение  плашек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Calibri Light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слайда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Заполнение  плашек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Calibri Light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слайда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Заполнение  плашек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Calibri Light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слайда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Заполнение  плашек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Calibri Light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r>
              <a:rPr lang="ru-RU" baseline="0" dirty="0"/>
              <a:t> - </a:t>
            </a:r>
            <a:r>
              <a:rPr lang="ru-RU" dirty="0"/>
              <a:t>шрифт </a:t>
            </a:r>
            <a:r>
              <a:rPr lang="en-US" dirty="0"/>
              <a:t>Impact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dirty="0"/>
              <a:t> кегль 28.</a:t>
            </a:r>
          </a:p>
          <a:p>
            <a:r>
              <a:rPr lang="ru-RU" dirty="0"/>
              <a:t>Заполнение</a:t>
            </a:r>
            <a:r>
              <a:rPr lang="ru-RU" baseline="0" dirty="0"/>
              <a:t>  плашек - </a:t>
            </a:r>
            <a:r>
              <a:rPr lang="ru-RU" dirty="0"/>
              <a:t>шрифт </a:t>
            </a:r>
            <a:r>
              <a:rPr lang="en-US" dirty="0"/>
              <a:t>Calibri Light</a:t>
            </a:r>
            <a:r>
              <a:rPr lang="ru-RU" dirty="0"/>
              <a:t>,</a:t>
            </a:r>
            <a:r>
              <a:rPr lang="ru-RU" baseline="0" dirty="0"/>
              <a:t>  кегль 16.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слайда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Заполнение  плашек - шрифт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Calibri Light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кегль 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1994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A8ECF8-9EC0-4371-9073-B718C78D330B}"/>
              </a:ext>
            </a:extLst>
          </p:cNvPr>
          <p:cNvSpPr/>
          <p:nvPr userDrawn="1"/>
        </p:nvSpPr>
        <p:spPr>
          <a:xfrm>
            <a:off x="5987168" y="6021954"/>
            <a:ext cx="6204832" cy="836047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12192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7" y="2814638"/>
            <a:ext cx="9144000" cy="2387600"/>
          </a:xfrm>
        </p:spPr>
        <p:txBody>
          <a:bodyPr rIns="365760" anchor="b">
            <a:normAutofit/>
          </a:bodyPr>
          <a:lstStyle>
            <a:lvl1pPr algn="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7" y="5202238"/>
            <a:ext cx="9144000" cy="899846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4A6-9ACF-48E9-94B2-A31C5D9D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485-679C-4CBF-96E0-7B94ACE0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0E27-1D0F-4482-BEB4-7B35D130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8B8C-412F-4976-86BF-30269820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5394-D95D-4871-B12A-BAB69CE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251-DB04-4CC3-8D3F-72EFC2D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641-9EB4-47B3-96C0-8C6296E9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5125-47C4-4402-8ECD-A77221001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4F91-84C2-4779-B493-9A846A0B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BC727-52D8-44D1-9315-E16DC5F8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21E5-8C17-46A9-941A-D3D45533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FAE64-06A5-4DE1-81C2-B4718D55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C73-0918-49E5-B934-2FDB393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01DD-4B31-4C85-8BF4-8E25AA33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22BC-0AD6-44A3-B05F-C1991EE0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789E-B678-4E09-BDB1-7B16B52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1187-E69A-4C50-93EC-72399E5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6490-53E5-4B7C-B69A-D1843F52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891A-25FC-4192-AC93-F8C59674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5203-0495-4DDC-A983-D66926B4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432-3913-4AEC-96D5-1119D47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39B-5ED7-488C-9414-EABF4B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71217" y="6121399"/>
            <a:ext cx="36495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</a:t>
            </a:r>
            <a:r>
              <a:rPr lang="en-US" sz="1800" baseline="0">
                <a:solidFill>
                  <a:srgbClr val="A5CD00"/>
                </a:solidFill>
              </a:rPr>
              <a:t>PowerPoint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rgbClr val="F7931F">
                      <a:lumMod val="50000"/>
                    </a:srgbClr>
                  </a:solidFill>
                </a:rPr>
                <a:t>To insert your own icons*:</a:t>
              </a:r>
            </a:p>
            <a:p>
              <a:endParaRPr lang="en-US" sz="1400">
                <a:solidFill>
                  <a:srgbClr val="F7931F">
                    <a:lumMod val="50000"/>
                  </a:srgbClr>
                </a:solidFill>
              </a:endParaRPr>
            </a:p>
            <a:p>
              <a:r>
                <a:rPr lang="en-US" sz="1400" b="1">
                  <a:solidFill>
                    <a:srgbClr val="F7931F">
                      <a:lumMod val="50000"/>
                    </a:srgbClr>
                  </a:solidFill>
                </a:rPr>
                <a:t>Insert</a:t>
              </a:r>
              <a:r>
                <a:rPr lang="en-US" sz="1400">
                  <a:solidFill>
                    <a:srgbClr val="F7931F">
                      <a:lumMod val="50000"/>
                    </a:srgbClr>
                  </a:solidFill>
                </a:rPr>
                <a:t> &gt;&gt; </a:t>
              </a:r>
              <a:r>
                <a:rPr lang="en-US" sz="1400" b="1">
                  <a:solidFill>
                    <a:srgbClr val="F7931F">
                      <a:lumMod val="50000"/>
                    </a:srgbClr>
                  </a:solidFill>
                </a:rPr>
                <a:t>Icons</a:t>
              </a:r>
            </a:p>
            <a:p>
              <a:endParaRPr lang="en-US" sz="1400">
                <a:solidFill>
                  <a:srgbClr val="F7931F">
                    <a:lumMod val="50000"/>
                  </a:srgbClr>
                </a:solidFill>
              </a:endParaRPr>
            </a:p>
            <a:p>
              <a:r>
                <a:rPr lang="en-US" sz="1200" i="1">
                  <a:solidFill>
                    <a:srgbClr val="F7931F">
                      <a:lumMod val="50000"/>
                    </a:srgb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12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1994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A8ECF8-9EC0-4371-9073-B718C78D330B}"/>
              </a:ext>
            </a:extLst>
          </p:cNvPr>
          <p:cNvSpPr/>
          <p:nvPr userDrawn="1"/>
        </p:nvSpPr>
        <p:spPr>
          <a:xfrm>
            <a:off x="5987168" y="6021954"/>
            <a:ext cx="6204832" cy="836047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12192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7" y="2814638"/>
            <a:ext cx="9144000" cy="2387600"/>
          </a:xfrm>
        </p:spPr>
        <p:txBody>
          <a:bodyPr rIns="365760" anchor="b">
            <a:normAutofit/>
          </a:bodyPr>
          <a:lstStyle>
            <a:lvl1pPr algn="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7" y="5202238"/>
            <a:ext cx="9144000" cy="899846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4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3F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5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3F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AC-9159-4934-8481-28CFB4B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811C-389E-4C9A-9545-FD7B79A7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2F26-D929-4224-B7D5-F9CC419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DAD2-3D9E-4B72-AB17-C033F18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6D7-6C7E-4A29-AFAD-F8AF921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26FE-2A1A-42E8-8EB8-E8C2F1F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07FC-5F80-4767-A8D4-75E008AE6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DFBF-95C8-482A-B30A-04986A02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08A8-1524-4742-BDE9-246AD4B9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0CFF-B864-4717-99A5-43C9EA0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6820-5E3F-49A9-8E44-8ECF083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83B-03A0-409F-8573-D57329B5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087-5633-49FA-8485-A981586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E2C-033B-4FBA-A3E2-A445B074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FFF85-E5C7-4BEE-B6C4-60A80C3B6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09E7-C5BE-40E0-9D13-EBAA5DE9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01D6F-9B4A-4DA8-874F-D47E161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3727-9126-450C-9166-FA163FB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D302A-A571-4F55-8B61-EA8AB97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5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749-FDF9-4F94-A421-8EABE30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4008-8BD8-4542-8DFA-D33857B3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E25-02BB-4E6D-A193-F5D306F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2355-36B6-4F9E-BA79-5CA5E9C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3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EAFB-B6A5-4380-9C39-01D3761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5C40-FDBA-43C0-90CF-DDBB124A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6155-F780-4D68-868D-D48E591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4A6-9ACF-48E9-94B2-A31C5D9D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485-679C-4CBF-96E0-7B94ACE0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0E27-1D0F-4482-BEB4-7B35D130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8B8C-412F-4976-86BF-30269820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5394-D95D-4871-B12A-BAB69CE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251-DB04-4CC3-8D3F-72EFC2D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7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641-9EB4-47B3-96C0-8C6296E9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5125-47C4-4402-8ECD-A77221001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4F91-84C2-4779-B493-9A846A0B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BC727-52D8-44D1-9315-E16DC5F8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21E5-8C17-46A9-941A-D3D45533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FAE64-06A5-4DE1-81C2-B4718D55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3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C73-0918-49E5-B934-2FDB393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01DD-4B31-4C85-8BF4-8E25AA33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22BC-0AD6-44A3-B05F-C1991EE0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789E-B678-4E09-BDB1-7B16B52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1187-E69A-4C50-93EC-72399E5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4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6490-53E5-4B7C-B69A-D1843F52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891A-25FC-4192-AC93-F8C59674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5203-0495-4DDC-A983-D66926B4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432-3913-4AEC-96D5-1119D47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39B-5ED7-488C-9414-EABF4B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9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1994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A8ECF8-9EC0-4371-9073-B718C78D330B}"/>
              </a:ext>
            </a:extLst>
          </p:cNvPr>
          <p:cNvSpPr/>
          <p:nvPr userDrawn="1"/>
        </p:nvSpPr>
        <p:spPr>
          <a:xfrm>
            <a:off x="5987168" y="6021954"/>
            <a:ext cx="6204832" cy="836047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12192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7" y="2814638"/>
            <a:ext cx="9144000" cy="2387600"/>
          </a:xfrm>
        </p:spPr>
        <p:txBody>
          <a:bodyPr rIns="365760" anchor="b">
            <a:normAutofit/>
          </a:bodyPr>
          <a:lstStyle>
            <a:lvl1pPr algn="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7" y="5202238"/>
            <a:ext cx="9144000" cy="899846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62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3F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4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AC-9159-4934-8481-28CFB4B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811C-389E-4C9A-9545-FD7B79A7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2F26-D929-4224-B7D5-F9CC419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DAD2-3D9E-4B72-AB17-C033F18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6D7-6C7E-4A29-AFAD-F8AF921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60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26FE-2A1A-42E8-8EB8-E8C2F1F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07FC-5F80-4767-A8D4-75E008AE6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DFBF-95C8-482A-B30A-04986A02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08A8-1524-4742-BDE9-246AD4B9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0CFF-B864-4717-99A5-43C9EA0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6820-5E3F-49A9-8E44-8ECF083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0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83B-03A0-409F-8573-D57329B5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087-5633-49FA-8485-A981586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E2C-033B-4FBA-A3E2-A445B074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FFF85-E5C7-4BEE-B6C4-60A80C3B6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09E7-C5BE-40E0-9D13-EBAA5DE9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01D6F-9B4A-4DA8-874F-D47E161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3727-9126-450C-9166-FA163FB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D302A-A571-4F55-8B61-EA8AB97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749-FDF9-4F94-A421-8EABE30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4008-8BD8-4542-8DFA-D33857B3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E25-02BB-4E6D-A193-F5D306F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2355-36B6-4F9E-BA79-5CA5E9C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EAFB-B6A5-4380-9C39-01D3761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5C40-FDBA-43C0-90CF-DDBB124A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6155-F780-4D68-868D-D48E591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5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4A6-9ACF-48E9-94B2-A31C5D9D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485-679C-4CBF-96E0-7B94ACE0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0E27-1D0F-4482-BEB4-7B35D130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8B8C-412F-4976-86BF-30269820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5394-D95D-4871-B12A-BAB69CE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251-DB04-4CC3-8D3F-72EFC2D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641-9EB4-47B3-96C0-8C6296E9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5125-47C4-4402-8ECD-A77221001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4F91-84C2-4779-B493-9A846A0B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BC727-52D8-44D1-9315-E16DC5F8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21E5-8C17-46A9-941A-D3D45533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FAE64-06A5-4DE1-81C2-B4718D55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6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C73-0918-49E5-B934-2FDB393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01DD-4B31-4C85-8BF4-8E25AA33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22BC-0AD6-44A3-B05F-C1991EE0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789E-B678-4E09-BDB1-7B16B52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1187-E69A-4C50-93EC-72399E5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5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6490-53E5-4B7C-B69A-D1843F52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891A-25FC-4192-AC93-F8C59674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5203-0495-4DDC-A983-D66926B4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432-3913-4AEC-96D5-1119D47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39B-5ED7-488C-9414-EABF4B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1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1994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A8ECF8-9EC0-4371-9073-B718C78D330B}"/>
              </a:ext>
            </a:extLst>
          </p:cNvPr>
          <p:cNvSpPr/>
          <p:nvPr userDrawn="1"/>
        </p:nvSpPr>
        <p:spPr>
          <a:xfrm>
            <a:off x="5987168" y="6021954"/>
            <a:ext cx="6204832" cy="836047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12192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7" y="2814638"/>
            <a:ext cx="9144000" cy="2387600"/>
          </a:xfrm>
        </p:spPr>
        <p:txBody>
          <a:bodyPr rIns="365760" anchor="b">
            <a:normAutofit/>
          </a:bodyPr>
          <a:lstStyle>
            <a:lvl1pPr algn="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7" y="5202238"/>
            <a:ext cx="9144000" cy="899846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9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3F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31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9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6" y="-241"/>
            <a:ext cx="12146874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8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598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6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AC-9159-4934-8481-28CFB4B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811C-389E-4C9A-9545-FD7B79A7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2F26-D929-4224-B7D5-F9CC419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DAD2-3D9E-4B72-AB17-C033F18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6D7-6C7E-4A29-AFAD-F8AF921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03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26FE-2A1A-42E8-8EB8-E8C2F1F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07FC-5F80-4767-A8D4-75E008AE6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DFBF-95C8-482A-B30A-04986A02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08A8-1524-4742-BDE9-246AD4B9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0CFF-B864-4717-99A5-43C9EA0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6820-5E3F-49A9-8E44-8ECF083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4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83B-03A0-409F-8573-D57329B5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087-5633-49FA-8485-A981586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E2C-033B-4FBA-A3E2-A445B074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FFF85-E5C7-4BEE-B6C4-60A80C3B6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09E7-C5BE-40E0-9D13-EBAA5DE9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01D6F-9B4A-4DA8-874F-D47E161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3727-9126-450C-9166-FA163FB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D302A-A571-4F55-8B61-EA8AB97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7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749-FDF9-4F94-A421-8EABE30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4008-8BD8-4542-8DFA-D33857B3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E25-02BB-4E6D-A193-F5D306F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2355-36B6-4F9E-BA79-5CA5E9C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AC-9159-4934-8481-28CFB4B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811C-389E-4C9A-9545-FD7B79A7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2F26-D929-4224-B7D5-F9CC419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DAD2-3D9E-4B72-AB17-C033F18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6D7-6C7E-4A29-AFAD-F8AF921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8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EAFB-B6A5-4380-9C39-01D3761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5C40-FDBA-43C0-90CF-DDBB124A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6155-F780-4D68-868D-D48E591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9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4A6-9ACF-48E9-94B2-A31C5D9D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485-679C-4CBF-96E0-7B94ACE0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0E27-1D0F-4482-BEB4-7B35D130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8B8C-412F-4976-86BF-30269820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5394-D95D-4871-B12A-BAB69CE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251-DB04-4CC3-8D3F-72EFC2D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90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641-9EB4-47B3-96C0-8C6296E9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5125-47C4-4402-8ECD-A77221001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4F91-84C2-4779-B493-9A846A0B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BC727-52D8-44D1-9315-E16DC5F8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21E5-8C17-46A9-941A-D3D45533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FAE64-06A5-4DE1-81C2-B4718D55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3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C73-0918-49E5-B934-2FDB393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01DD-4B31-4C85-8BF4-8E25AA33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22BC-0AD6-44A3-B05F-C1991EE0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789E-B678-4E09-BDB1-7B16B52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1187-E69A-4C50-93EC-72399E5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6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6490-53E5-4B7C-B69A-D1843F52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891A-25FC-4192-AC93-F8C59674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5203-0495-4DDC-A983-D66926B4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432-3913-4AEC-96D5-1119D47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39B-5ED7-488C-9414-EABF4B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3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  <p:sp>
        <p:nvSpPr>
          <p:cNvPr id="8" name="直角三角形 7"/>
          <p:cNvSpPr/>
          <p:nvPr userDrawn="1"/>
        </p:nvSpPr>
        <p:spPr>
          <a:xfrm flipV="1">
            <a:off x="0" y="0"/>
            <a:ext cx="6013654" cy="4689000"/>
          </a:xfrm>
          <a:prstGeom prst="rtTriangle">
            <a:avLst/>
          </a:prstGeom>
          <a:solidFill>
            <a:srgbClr val="59C3EB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flipV="1">
            <a:off x="0" y="0"/>
            <a:ext cx="3936000" cy="3069000"/>
          </a:xfrm>
          <a:prstGeom prst="rtTriangle">
            <a:avLst/>
          </a:prstGeom>
          <a:solidFill>
            <a:srgbClr val="E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flipH="1">
            <a:off x="6079054" y="2091579"/>
            <a:ext cx="6112946" cy="4766421"/>
          </a:xfrm>
          <a:prstGeom prst="rtTriangle">
            <a:avLst/>
          </a:prstGeom>
          <a:solidFill>
            <a:srgbClr val="16364F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536300"/>
            <a:ext cx="696000" cy="540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H="1">
            <a:off x="888700" y="-12702"/>
            <a:ext cx="1440000" cy="1089002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9135527" y="3428998"/>
            <a:ext cx="3056474" cy="2520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4" name="Sound_21018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26FE-2A1A-42E8-8EB8-E8C2F1F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07FC-5F80-4767-A8D4-75E008AE6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DFBF-95C8-482A-B30A-04986A02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08A8-1524-4742-BDE9-246AD4B9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0CFF-B864-4717-99A5-43C9EA0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6820-5E3F-49A9-8E44-8ECF083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4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9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5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0" y="-1"/>
            <a:ext cx="12223464" cy="68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5" name="Sound_21018.wav"/>
          </p:stSnd>
        </p:sndAc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60data\重要数据\桌面\Hi-Tech Logo Re[00_00_10][20140808-141553-1]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4" name="Sound_21018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83B-03A0-409F-8573-D57329B5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087-5633-49FA-8485-A981586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E2C-033B-4FBA-A3E2-A445B074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FFF85-E5C7-4BEE-B6C4-60A80C3B6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09E7-C5BE-40E0-9D13-EBAA5DE9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01D6F-9B4A-4DA8-874F-D47E161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3727-9126-450C-9166-FA163FB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D302A-A571-4F55-8B61-EA8AB97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7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4" name="Sound_21018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749-FDF9-4F94-A421-8EABE30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4008-8BD8-4542-8DFA-D33857B3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E25-02BB-4E6D-A193-F5D306F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2355-36B6-4F9E-BA79-5CA5E9C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EAFB-B6A5-4380-9C39-01D3761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5C40-FDBA-43C0-90CF-DDBB124A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6155-F780-4D68-868D-D48E591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audio" Target="../media/audio10.wav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E5A5-FAF5-42E9-A705-A2830C62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365760" bIns="45720" rtlCol="0" anchor="b">
            <a:normAutofit/>
          </a:bodyPr>
          <a:lstStyle/>
          <a:p>
            <a:pPr lvl="0" algn="r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322A-EE1B-4EA9-BECD-220E5044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965-5A0F-4C0C-9415-32EBA327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DA46F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38F-E89C-43B8-B0CB-A1D888EA8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DA46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7CEF-ACB9-4347-8B7A-F5C82419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0335A-67B4-43C9-975E-354313EAB164}"/>
              </a:ext>
            </a:extLst>
          </p:cNvPr>
          <p:cNvSpPr/>
          <p:nvPr/>
        </p:nvSpPr>
        <p:spPr>
          <a:xfrm>
            <a:off x="-88899" y="6959601"/>
            <a:ext cx="162095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067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5" tooltip="PresentationGo!"/>
              </a:rPr>
              <a:t>presentationgo.com</a:t>
            </a:r>
            <a:endParaRPr lang="en-US" sz="1067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9598CF-92E8-45BD-884E-AFB827C1311E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3DA16-62CF-49AF-9B2D-01A786E29D6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D0F24F-F3D9-4255-8887-CDC22426826E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0FB697-DEAA-42BC-86CE-F3D239923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1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72" r:id="rId3"/>
    <p:sldLayoutId id="2147483773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76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E5A5-FAF5-42E9-A705-A2830C62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365760" bIns="45720" rtlCol="0" anchor="b">
            <a:normAutofit/>
          </a:bodyPr>
          <a:lstStyle/>
          <a:p>
            <a:pPr lvl="0" algn="r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322A-EE1B-4EA9-BECD-220E5044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965-5A0F-4C0C-9415-32EBA327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DA46F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38F-E89C-43B8-B0CB-A1D888EA8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DA46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7CEF-ACB9-4347-8B7A-F5C82419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0335A-67B4-43C9-975E-354313EAB164}"/>
              </a:ext>
            </a:extLst>
          </p:cNvPr>
          <p:cNvSpPr/>
          <p:nvPr/>
        </p:nvSpPr>
        <p:spPr>
          <a:xfrm>
            <a:off x="-88899" y="6959601"/>
            <a:ext cx="162095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067" dirty="0">
                <a:solidFill>
                  <a:srgbClr val="A5CD28"/>
                </a:solidFill>
                <a:latin typeface="Open Sans" panose="020B0606030504020204" pitchFamily="34" charset="0"/>
                <a:hlinkClick r:id="rId15" tooltip="PresentationGo!"/>
              </a:rPr>
              <a:t>presentationgo.com</a:t>
            </a:r>
            <a:endParaRPr lang="en-US" sz="1067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9598CF-92E8-45BD-884E-AFB827C1311E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3DA16-62CF-49AF-9B2D-01A786E29D6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D0F24F-F3D9-4255-8887-CDC22426826E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0FB697-DEAA-42BC-86CE-F3D239923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3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E5A5-FAF5-42E9-A705-A2830C62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365760" bIns="45720" rtlCol="0" anchor="b">
            <a:normAutofit/>
          </a:bodyPr>
          <a:lstStyle/>
          <a:p>
            <a:pPr lvl="0" algn="r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322A-EE1B-4EA9-BECD-220E5044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965-5A0F-4C0C-9415-32EBA327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DA46F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38F-E89C-43B8-B0CB-A1D888EA8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DA46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7CEF-ACB9-4347-8B7A-F5C82419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0335A-67B4-43C9-975E-354313EAB164}"/>
              </a:ext>
            </a:extLst>
          </p:cNvPr>
          <p:cNvSpPr/>
          <p:nvPr/>
        </p:nvSpPr>
        <p:spPr>
          <a:xfrm>
            <a:off x="-88899" y="6959601"/>
            <a:ext cx="162095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067" dirty="0">
                <a:solidFill>
                  <a:srgbClr val="A5CD28"/>
                </a:solidFill>
                <a:latin typeface="Open Sans" panose="020B0606030504020204" pitchFamily="34" charset="0"/>
                <a:hlinkClick r:id="rId15" tooltip="PresentationGo!"/>
              </a:rPr>
              <a:t>presentationgo.com</a:t>
            </a:r>
            <a:endParaRPr lang="en-US" sz="1067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9598CF-92E8-45BD-884E-AFB827C1311E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3DA16-62CF-49AF-9B2D-01A786E29D6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D0F24F-F3D9-4255-8887-CDC22426826E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0FB697-DEAA-42BC-86CE-F3D239923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9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E5A5-FAF5-42E9-A705-A2830C62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365760" bIns="45720" rtlCol="0" anchor="b">
            <a:normAutofit/>
          </a:bodyPr>
          <a:lstStyle/>
          <a:p>
            <a:pPr lvl="0" algn="r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322A-EE1B-4EA9-BECD-220E5044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965-5A0F-4C0C-9415-32EBA327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DA46F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38F-E89C-43B8-B0CB-A1D888EA8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DA46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7CEF-ACB9-4347-8B7A-F5C82419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0335A-67B4-43C9-975E-354313EAB164}"/>
              </a:ext>
            </a:extLst>
          </p:cNvPr>
          <p:cNvSpPr/>
          <p:nvPr/>
        </p:nvSpPr>
        <p:spPr>
          <a:xfrm>
            <a:off x="-88899" y="6959601"/>
            <a:ext cx="162095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067" dirty="0">
                <a:solidFill>
                  <a:srgbClr val="A5CD28"/>
                </a:solidFill>
                <a:latin typeface="Open Sans" panose="020B0606030504020204" pitchFamily="34" charset="0"/>
                <a:hlinkClick r:id="rId15" tooltip="PresentationGo!"/>
              </a:rPr>
              <a:t>presentationgo.com</a:t>
            </a:r>
            <a:endParaRPr lang="en-US" sz="1067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9598CF-92E8-45BD-884E-AFB827C1311E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3DA16-62CF-49AF-9B2D-01A786E29D6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D0F24F-F3D9-4255-8887-CDC22426826E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0FB697-DEAA-42BC-86CE-F3D239923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2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1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8" name="Sound_21018.wav"/>
          </p:stSnd>
        </p:sndAc>
      </p:transition>
    </mc:Choice>
    <mc:Fallback xmlns="">
      <p:transition spd="slow">
        <p:fade/>
        <p:sndAc>
          <p:stSnd loop="1">
            <p:snd r:embed="rId19" name="Sound_21018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5.jpeg"/><Relationship Id="rId11" Type="http://schemas.openxmlformats.org/officeDocument/2006/relationships/image" Target="../media/image9.png"/><Relationship Id="rId5" Type="http://schemas.openxmlformats.org/officeDocument/2006/relationships/image" Target="../media/image14.jpe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0.jpeg"/><Relationship Id="rId11" Type="http://schemas.openxmlformats.org/officeDocument/2006/relationships/image" Target="../media/image22.jpe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5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8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jpeg"/><Relationship Id="rId3" Type="http://schemas.openxmlformats.org/officeDocument/2006/relationships/image" Target="../media/image12.png"/><Relationship Id="rId7" Type="http://schemas.openxmlformats.org/officeDocument/2006/relationships/image" Target="../media/image33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jpeg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jpeg"/><Relationship Id="rId11" Type="http://schemas.openxmlformats.org/officeDocument/2006/relationships/image" Target="../media/image50.jpg"/><Relationship Id="rId5" Type="http://schemas.openxmlformats.org/officeDocument/2006/relationships/image" Target="../media/image44.jpe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5"/>
          <p:cNvSpPr/>
          <p:nvPr/>
        </p:nvSpPr>
        <p:spPr>
          <a:xfrm>
            <a:off x="1914615" y="546053"/>
            <a:ext cx="1027738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900" dirty="0">
                <a:solidFill>
                  <a:srgbClr val="58595B"/>
                </a:solidFill>
                <a:latin typeface="Impact" pitchFamily="34" charset="0"/>
              </a:rPr>
              <a:t>Государственное областное бюджетное учреждение социального обслуживания населения </a:t>
            </a:r>
          </a:p>
          <a:p>
            <a:pPr algn="ctr"/>
            <a:r>
              <a:rPr lang="ru-RU" altLang="zh-CN" sz="2400" dirty="0">
                <a:solidFill>
                  <a:srgbClr val="58595B"/>
                </a:solidFill>
                <a:latin typeface="Impact" pitchFamily="34" charset="0"/>
              </a:rPr>
              <a:t>«Мурманский центр социальной помощи семье и детям»</a:t>
            </a:r>
            <a:endParaRPr lang="ru-RU" altLang="zh-CN" sz="24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277" name="TextBox 20">
            <a:hlinkClick r:id="rId2" action="ppaction://hlinksldjump"/>
          </p:cNvPr>
          <p:cNvSpPr txBox="1"/>
          <p:nvPr/>
        </p:nvSpPr>
        <p:spPr>
          <a:xfrm>
            <a:off x="3121890" y="4464802"/>
            <a:ext cx="33823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gency FB" panose="020B0503020202020204" pitchFamily="34" charset="0"/>
                <a:ea typeface="微软雅黑" pitchFamily="34" charset="-122"/>
              </a:rPr>
              <a:t>01</a:t>
            </a:r>
            <a:endParaRPr kumimoji="0" lang="zh-CN" altLang="en-US" sz="3200" b="0" i="0" u="none" strike="noStrike" kern="0" cap="none" spc="30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58471"/>
            <a:ext cx="12191999" cy="4453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bg2"/>
              </a:solidFill>
              <a:latin typeface="Muller Narrow Extra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683" y="1241996"/>
            <a:ext cx="972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58595B"/>
                </a:solidFill>
                <a:latin typeface="Impact" pitchFamily="34" charset="0"/>
              </a:rPr>
              <a:t>XIII </a:t>
            </a:r>
            <a:r>
              <a:rPr lang="ru-RU" dirty="0">
                <a:solidFill>
                  <a:srgbClr val="58595B"/>
                </a:solidFill>
                <a:latin typeface="Impact" pitchFamily="34" charset="0"/>
              </a:rPr>
              <a:t>Всероссийская-выставка форум «Вместе ради – детей! Доступная и качественная помощь»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8683" y="84388"/>
            <a:ext cx="1016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8595B"/>
                </a:solidFill>
                <a:latin typeface="Impact" pitchFamily="34" charset="0"/>
              </a:rPr>
              <a:t>МИНИСТЕРСТВО ТРУДА И СОЦИАЛЬНОГО РАЗВИТИЯ МУРМАНСКОЙ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6714" y="6348498"/>
            <a:ext cx="4997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58595B"/>
                </a:solidFill>
                <a:latin typeface="Impact" pitchFamily="34" charset="0"/>
              </a:rPr>
              <a:t>МУРМАНСКАЯ ОБЛАСТЬ, г. МУРМАНСК, </a:t>
            </a:r>
          </a:p>
          <a:p>
            <a:pPr algn="ctr"/>
            <a:r>
              <a:rPr lang="ru-RU" sz="1500" dirty="0">
                <a:solidFill>
                  <a:srgbClr val="58595B"/>
                </a:solidFill>
                <a:latin typeface="Impact" pitchFamily="34" charset="0"/>
              </a:rPr>
              <a:t>2022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2302" y="3193335"/>
            <a:ext cx="12236601" cy="1918161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Программа «Мой телефон доверия» </a:t>
            </a:r>
            <a:br>
              <a:rPr lang="ru-RU" sz="4800" dirty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</a:br>
            <a:endParaRPr lang="ru-RU" sz="4800" dirty="0">
              <a:solidFill>
                <a:schemeClr val="bg1"/>
              </a:solidFill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4699BFFC-6584-67D3-92D1-1E8C4AFBBB5D}"/>
              </a:ext>
            </a:extLst>
          </p:cNvPr>
          <p:cNvSpPr txBox="1">
            <a:spLocks/>
          </p:cNvSpPr>
          <p:nvPr/>
        </p:nvSpPr>
        <p:spPr>
          <a:xfrm>
            <a:off x="7040881" y="2116582"/>
            <a:ext cx="4956048" cy="818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+mn-ea"/>
                <a:cs typeface="+mn-cs"/>
              </a:rPr>
              <a:t>Тематическое направление: </a:t>
            </a:r>
          </a:p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+mn-ea"/>
                <a:cs typeface="+mn-cs"/>
              </a:rPr>
              <a:t>«Телефон доверия»</a:t>
            </a:r>
          </a:p>
        </p:txBody>
      </p:sp>
      <p:pic>
        <p:nvPicPr>
          <p:cNvPr id="18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F9DCECF7-1766-EAD6-34F4-5E71720E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9444E9-82A1-2B64-4D47-D3A49ACDE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20" name="Рисунок 8" descr="C:\Users\User\Desktop\logo.png">
            <a:extLst>
              <a:ext uri="{FF2B5EF4-FFF2-40B4-BE49-F238E27FC236}">
                <a16:creationId xmlns:a16="http://schemas.microsoft.com/office/drawing/2014/main" id="{19C1EE8B-344C-6F99-04B0-266008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995" y="1650670"/>
            <a:ext cx="12197995" cy="4536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989" y="3411025"/>
            <a:ext cx="8412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Impact" pitchFamily="34" charset="0"/>
              </a:rPr>
              <a:t>Спасибо за внимание</a:t>
            </a:r>
            <a:r>
              <a:rPr lang="ru-RU" sz="60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0B69B-2B41-4835-B5CB-4C7F24555F25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pic>
        <p:nvPicPr>
          <p:cNvPr id="13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A4FA754D-B73C-F519-81D2-20B2211B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879A6C-19A5-2CAF-0C60-975DF7C68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16" name="Рисунок 8" descr="C:\Users\User\Desktop\logo.png">
            <a:extLst>
              <a:ext uri="{FF2B5EF4-FFF2-40B4-BE49-F238E27FC236}">
                <a16:creationId xmlns:a16="http://schemas.microsoft.com/office/drawing/2014/main" id="{C60053D2-A991-52EA-2706-5298E10F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0B7993-598F-A355-1651-D2FA2109AA08}"/>
              </a:ext>
            </a:extLst>
          </p:cNvPr>
          <p:cNvSpPr txBox="1"/>
          <p:nvPr/>
        </p:nvSpPr>
        <p:spPr>
          <a:xfrm>
            <a:off x="2044883" y="345859"/>
            <a:ext cx="917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8595B"/>
                </a:solidFill>
                <a:latin typeface="Impact" pitchFamily="34" charset="0"/>
                <a:ea typeface="+mn-ea"/>
                <a:cs typeface="+mn-cs"/>
              </a:rPr>
              <a:t>Программа</a:t>
            </a:r>
            <a:r>
              <a:rPr lang="ru-RU" sz="2400" dirty="0">
                <a:solidFill>
                  <a:srgbClr val="58595B"/>
                </a:solidFill>
                <a:latin typeface="Impact" pitchFamily="34" charset="0"/>
              </a:rPr>
              <a:t>  </a:t>
            </a:r>
            <a:r>
              <a:rPr lang="ru-RU" altLang="zh-CN" sz="2400" dirty="0">
                <a:solidFill>
                  <a:srgbClr val="58595B"/>
                </a:solidFill>
                <a:latin typeface="Impact" pitchFamily="34" charset="0"/>
              </a:rPr>
              <a:t>«Мой телефон доверия»</a:t>
            </a:r>
            <a:endParaRPr lang="ru-RU" altLang="zh-CN" sz="2400" dirty="0">
              <a:solidFill>
                <a:srgbClr val="0070C0"/>
              </a:solidFill>
              <a:latin typeface="Cork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06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 flipV="1">
            <a:off x="4649030" y="2038001"/>
            <a:ext cx="0" cy="4780259"/>
          </a:xfrm>
          <a:prstGeom prst="line">
            <a:avLst/>
          </a:prstGeom>
          <a:noFill/>
          <a:ln w="57150" cap="flat" cmpd="sng" algn="ctr">
            <a:solidFill>
              <a:srgbClr val="ED7D31"/>
            </a:solidFill>
            <a:prstDash val="sysDot"/>
            <a:miter lim="800000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4" y="2436038"/>
            <a:ext cx="4153750" cy="38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72273" y="1960159"/>
            <a:ext cx="28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Impact" pitchFamily="34" charset="0"/>
              </a:rPr>
              <a:t>Цель Практики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A5AF95D-BB3B-4C55-B1BD-CAB91D44CBC6}"/>
              </a:ext>
            </a:extLst>
          </p:cNvPr>
          <p:cNvGrpSpPr/>
          <p:nvPr/>
        </p:nvGrpSpPr>
        <p:grpSpPr>
          <a:xfrm>
            <a:off x="4873187" y="1930338"/>
            <a:ext cx="7127514" cy="4680665"/>
            <a:chOff x="199989" y="1837462"/>
            <a:chExt cx="7127514" cy="468066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89" y="2313341"/>
              <a:ext cx="3506361" cy="212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142" y="2313341"/>
              <a:ext cx="3506361" cy="212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111" y="4602091"/>
              <a:ext cx="3183872" cy="1916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66889" y="2595483"/>
              <a:ext cx="3226632" cy="41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30506" y="2595483"/>
              <a:ext cx="3191264" cy="41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62902" y="4775279"/>
              <a:ext cx="28612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0"/>
                </a:spcAft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ller Narrow ExtraBold"/>
                </a:rPr>
                <a:t>Способствовать преодолению психологического барьера при звонке в службу «Детский телефон доверия»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24001" y="1837462"/>
              <a:ext cx="4410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B0F0"/>
                  </a:solidFill>
                  <a:latin typeface="Impact" pitchFamily="34" charset="0"/>
                </a:rPr>
                <a:t>Задачи Практики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DFD25EA-A470-4BD8-975C-6392E71AF0A6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17828-C050-456C-B262-4D6AD3979A81}"/>
              </a:ext>
            </a:extLst>
          </p:cNvPr>
          <p:cNvSpPr txBox="1"/>
          <p:nvPr/>
        </p:nvSpPr>
        <p:spPr>
          <a:xfrm>
            <a:off x="1353314" y="1253230"/>
            <a:ext cx="1077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Программа «Мой телефон доверия»</a:t>
            </a:r>
            <a:endParaRPr lang="ru-RU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Corki" pitchFamily="2" charset="-52"/>
            </a:endParaRPr>
          </a:p>
        </p:txBody>
      </p:sp>
      <p:pic>
        <p:nvPicPr>
          <p:cNvPr id="29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C4F71771-45AC-E057-40BC-F4FF062B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8C8706-62EC-1CC1-0EA7-4EF2B9CE6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31" name="Рисунок 8" descr="C:\Users\User\Desktop\logo.png">
            <a:extLst>
              <a:ext uri="{FF2B5EF4-FFF2-40B4-BE49-F238E27FC236}">
                <a16:creationId xmlns:a16="http://schemas.microsoft.com/office/drawing/2014/main" id="{5169ABF0-A47E-E6A3-6254-5EF1096F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5">
            <a:extLst>
              <a:ext uri="{FF2B5EF4-FFF2-40B4-BE49-F238E27FC236}">
                <a16:creationId xmlns:a16="http://schemas.microsoft.com/office/drawing/2014/main" id="{1A4E9685-2F40-AE92-C0EA-55876B2A9FFE}"/>
              </a:ext>
            </a:extLst>
          </p:cNvPr>
          <p:cNvSpPr/>
          <p:nvPr/>
        </p:nvSpPr>
        <p:spPr>
          <a:xfrm>
            <a:off x="1914615" y="546053"/>
            <a:ext cx="1027738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900" dirty="0">
                <a:solidFill>
                  <a:srgbClr val="58595B"/>
                </a:solidFill>
                <a:latin typeface="Impact" pitchFamily="34" charset="0"/>
              </a:rPr>
              <a:t>Государственное областное бюджетное учреждение социального обслуживания населения </a:t>
            </a:r>
          </a:p>
          <a:p>
            <a:pPr algn="ctr"/>
            <a:r>
              <a:rPr lang="ru-RU" altLang="zh-CN" sz="2400" dirty="0">
                <a:solidFill>
                  <a:srgbClr val="58595B"/>
                </a:solidFill>
                <a:latin typeface="Impact" pitchFamily="34" charset="0"/>
              </a:rPr>
              <a:t>«Мурманский центр социальной помощи семье и детям»</a:t>
            </a:r>
            <a:endParaRPr lang="ru-RU" altLang="zh-CN" sz="2400" dirty="0">
              <a:solidFill>
                <a:srgbClr val="0070C0"/>
              </a:solidFill>
              <a:latin typeface="Corki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FA6B2B-4ABC-DAFE-9E4C-0A5174E1F6BB}"/>
              </a:ext>
            </a:extLst>
          </p:cNvPr>
          <p:cNvSpPr txBox="1"/>
          <p:nvPr/>
        </p:nvSpPr>
        <p:spPr>
          <a:xfrm>
            <a:off x="2068683" y="84388"/>
            <a:ext cx="1016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8595B"/>
                </a:solidFill>
                <a:latin typeface="Impact" pitchFamily="34" charset="0"/>
              </a:rPr>
              <a:t>МИНИСТЕРСТВО ТРУДА И СОЦИАЛЬНОГО РАЗВИТИЯ МУРМАНСКОЙ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749" y="2964688"/>
            <a:ext cx="35281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58595B"/>
                </a:solidFill>
                <a:latin typeface="Impact" pitchFamily="34" charset="0"/>
              </a:rPr>
              <a:t>Информирование населения всех возрастных групп о «Детском телефоне доверия», как виде социально-психологической помощи, мотивирование обращаться в данную службу в сложных ситуациях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5672" y="2891348"/>
            <a:ext cx="3045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Проинформировать население о деятельности и принципах работы службы «Детский телефон доверия»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85098" y="2891348"/>
            <a:ext cx="30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Сформировать осознанное отношение и культуру обращения за помощью на «Детский телефон доверия»</a:t>
            </a:r>
          </a:p>
        </p:txBody>
      </p:sp>
    </p:spTree>
    <p:extLst>
      <p:ext uri="{BB962C8B-B14F-4D97-AF65-F5344CB8AC3E}">
        <p14:creationId xmlns:p14="http://schemas.microsoft.com/office/powerpoint/2010/main" val="9231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47" y="1843305"/>
            <a:ext cx="3552411" cy="454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73993" y="1843310"/>
            <a:ext cx="3728851" cy="454330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466" y="690444"/>
            <a:ext cx="97997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3A1D9"/>
                </a:solidFill>
                <a:latin typeface="Impact" pitchFamily="34" charset="0"/>
              </a:rPr>
              <a:t>АКТУАЛЬНОСТЬ ПРАКТИКИ</a:t>
            </a:r>
            <a:r>
              <a:rPr lang="ru-RU" sz="1600" dirty="0">
                <a:solidFill>
                  <a:srgbClr val="58595B"/>
                </a:solidFill>
                <a:latin typeface="Impact" pitchFamily="34" charset="0"/>
              </a:rPr>
              <a:t>:  совершенствование  комплексной программы информирования населения о Службе детского телефона доверия в Мурманской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373" y="2522239"/>
            <a:ext cx="354678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Создание рабочей группы, обеспечивающей реализацию Практики.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Формирование целевой аудитории участников Практики.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 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Составление плана занятий, интерактивных игр, квестов и т.д.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Разработка и выпуск буклетов, раздаточных материалов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Подготовка базы для проведения занятий, квестов, интерактивных игр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0AAD2D6-8DBA-45AF-BF61-F80DD6012A1B}"/>
              </a:ext>
            </a:extLst>
          </p:cNvPr>
          <p:cNvGrpSpPr/>
          <p:nvPr/>
        </p:nvGrpSpPr>
        <p:grpSpPr>
          <a:xfrm>
            <a:off x="1094732" y="1945868"/>
            <a:ext cx="2058994" cy="483519"/>
            <a:chOff x="1162971" y="1755512"/>
            <a:chExt cx="2058994" cy="48351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162971" y="1755512"/>
              <a:ext cx="2058994" cy="483519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191346" y="1769673"/>
              <a:ext cx="2030619" cy="455195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latin typeface="Muller Narrow ExtraBold" pitchFamily="50" charset="-52"/>
                </a:rPr>
                <a:t>1 этап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454734" y="2527918"/>
            <a:ext cx="35265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Проведение рекламно – информационной кампании о работе Службы ДТД: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Организация практических занятий, квестов, интерактивных игр </a:t>
            </a:r>
            <a:b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</a:b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 детьми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Рекламная кампания о Службе ДТД в лифтах, общегородском и междугороднем транспорте, стендах учреждений образования, культуры, здравоохранения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uller Narrow ExtraBold"/>
            </a:endParaRP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uller Narrow ExtraBold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43F6395-7F4B-495A-A1DC-CCE78FE6E715}"/>
              </a:ext>
            </a:extLst>
          </p:cNvPr>
          <p:cNvGrpSpPr/>
          <p:nvPr/>
        </p:nvGrpSpPr>
        <p:grpSpPr>
          <a:xfrm>
            <a:off x="5172530" y="1945870"/>
            <a:ext cx="2058994" cy="483519"/>
            <a:chOff x="5240769" y="1755514"/>
            <a:chExt cx="2058994" cy="48351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240769" y="1755514"/>
              <a:ext cx="2058994" cy="483519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5254956" y="1769675"/>
              <a:ext cx="2030619" cy="455195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Muller Narrow ExtraBold" pitchFamily="50" charset="-52"/>
                </a:rPr>
                <a:t>2</a:t>
              </a:r>
              <a:r>
                <a:rPr lang="ru-RU" sz="2400" kern="1200" dirty="0">
                  <a:latin typeface="Muller Narrow ExtraBold" pitchFamily="50" charset="-52"/>
                </a:rPr>
                <a:t> этап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265974" y="2523214"/>
            <a:ext cx="35883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Разработка концепции дальнейшего развития Службы ДТД г. Мурманска 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Снижение количества обращений от несовершеннолетних в категории «баловство» в 3 раза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Возрастание количества проблемных звонков, в  том числе от иных граждан.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uller Narrow ExtraBold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uller Narrow ExtraBold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uller Narrow ExtraBold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EBD1D32-D4FA-47D6-9134-3A3522833484}"/>
              </a:ext>
            </a:extLst>
          </p:cNvPr>
          <p:cNvGrpSpPr/>
          <p:nvPr/>
        </p:nvGrpSpPr>
        <p:grpSpPr>
          <a:xfrm>
            <a:off x="9030655" y="1945870"/>
            <a:ext cx="2058994" cy="483519"/>
            <a:chOff x="9098894" y="1755514"/>
            <a:chExt cx="2058994" cy="48351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9098894" y="1755514"/>
              <a:ext cx="2058994" cy="483519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9113081" y="1769672"/>
              <a:ext cx="2030619" cy="455195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Muller Narrow ExtraBold" pitchFamily="50" charset="-52"/>
                </a:rPr>
                <a:t>3</a:t>
              </a:r>
              <a:r>
                <a:rPr lang="ru-RU" sz="2400" kern="1200" dirty="0">
                  <a:latin typeface="Muller Narrow ExtraBold" pitchFamily="50" charset="-52"/>
                </a:rPr>
                <a:t> этап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8739" y="6411834"/>
            <a:ext cx="9261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3A1D9"/>
                </a:solidFill>
                <a:latin typeface="Impact" pitchFamily="34" charset="0"/>
              </a:rPr>
              <a:t>Срок реализации практики: сентябрь 2016 г. – по  настоящее время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337602" y="1843306"/>
            <a:ext cx="3728851" cy="45433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CEF6CE-1CFB-4042-BFDC-9990B1783F9B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pic>
        <p:nvPicPr>
          <p:cNvPr id="27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BD0750EC-C3B4-EF19-82C6-0B3C2EC8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21AF371-3639-F900-BD60-DB14EC3D0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29" name="Рисунок 8" descr="C:\Users\User\Desktop\logo.png">
            <a:extLst>
              <a:ext uri="{FF2B5EF4-FFF2-40B4-BE49-F238E27FC236}">
                <a16:creationId xmlns:a16="http://schemas.microsoft.com/office/drawing/2014/main" id="{E82B54CB-85C8-FCB1-89E4-8804C8FA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84D304-72D3-0D5B-2E5E-384D8CCE92D3}"/>
              </a:ext>
            </a:extLst>
          </p:cNvPr>
          <p:cNvSpPr txBox="1"/>
          <p:nvPr/>
        </p:nvSpPr>
        <p:spPr>
          <a:xfrm>
            <a:off x="2197049" y="45443"/>
            <a:ext cx="917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Программа «Мой телефон доверия»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46" y="2348088"/>
            <a:ext cx="4067167" cy="381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2195" y="1004266"/>
            <a:ext cx="7096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Результативность проведения информационных занятий с детьми о деятельности Службы ДТД 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21" y="4058158"/>
            <a:ext cx="609525" cy="4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15FA79-B27E-45FA-9F5A-1422F1794993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AF078-919F-4096-6E1E-875D37D7B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4" y="2043147"/>
            <a:ext cx="1811269" cy="2646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D16B52-5B2A-7C5C-7939-FE7454E87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3" y="2202071"/>
            <a:ext cx="2324736" cy="184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07B377-7C0F-C41B-F11C-F8E27BBC88AC}"/>
              </a:ext>
            </a:extLst>
          </p:cNvPr>
          <p:cNvSpPr txBox="1"/>
          <p:nvPr/>
        </p:nvSpPr>
        <p:spPr>
          <a:xfrm>
            <a:off x="1853888" y="152037"/>
            <a:ext cx="944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Программа «Мой телефон доверия»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Corki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E29E70-50CE-5757-BB48-BE9C9591F0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52" y="2202071"/>
            <a:ext cx="2349494" cy="184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62A228-1CA8-FC72-09C1-82CD72D4D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87" y="4292292"/>
            <a:ext cx="4186309" cy="2091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121CD3EC-F26B-353D-6963-026FD4E6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F822D9-5E34-EF05-6CD8-79E0EB7B3D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38" name="Рисунок 8" descr="C:\Users\User\Desktop\logo.png">
            <a:extLst>
              <a:ext uri="{FF2B5EF4-FFF2-40B4-BE49-F238E27FC236}">
                <a16:creationId xmlns:a16="http://schemas.microsoft.com/office/drawing/2014/main" id="{45587D41-A653-5AE9-B4B9-36169297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89514" y="530525"/>
            <a:ext cx="677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Impact" pitchFamily="34" charset="0"/>
              </a:rPr>
              <a:t>Результативность реализации Практики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7579"/>
            <a:ext cx="3061038" cy="24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6844" y="2382812"/>
            <a:ext cx="406716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 2016 г. и по настоящее время на базе образовательных и культурных учреждений г. Мурманска и области с детьми и подростками проведено 261 мероприятие о деятельности службы детского телефона доверия, в том числе информационные занятия, встречи и беседы, тренинги, а также творческие мероприятия с элементами арт-терапии по созданию стенгазеты о работе телефона доверия. Охвачено 6115 человек.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В ходе занятий дети были проинформированы о работе телефона доверия,  ознакомлены с основными принципами работы и вопросами, с которыми можно обращаться в службу. 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41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16" y="4358485"/>
            <a:ext cx="2410001" cy="163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4467786"/>
            <a:ext cx="2819155" cy="191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844505" y="4222521"/>
            <a:ext cx="2719051" cy="1771879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1" y="2080027"/>
            <a:ext cx="3960142" cy="395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5663" y="1004266"/>
            <a:ext cx="8670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Результативность проведения квестов о деятельности Службы ДТД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46" y="3869064"/>
            <a:ext cx="609525" cy="4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15FA79-B27E-45FA-9F5A-1422F1794993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AF078-919F-4096-6E1E-875D37D7BC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043148"/>
            <a:ext cx="1543558" cy="2315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07B377-7C0F-C41B-F11C-F8E27BBC88AC}"/>
              </a:ext>
            </a:extLst>
          </p:cNvPr>
          <p:cNvSpPr txBox="1"/>
          <p:nvPr/>
        </p:nvSpPr>
        <p:spPr>
          <a:xfrm>
            <a:off x="2128774" y="152037"/>
            <a:ext cx="917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Программа «Мой телефон доверия»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Corki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E29E70-50CE-5757-BB48-BE9C9591F0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6" b="-3269"/>
          <a:stretch/>
        </p:blipFill>
        <p:spPr>
          <a:xfrm>
            <a:off x="4929151" y="2147582"/>
            <a:ext cx="2377069" cy="1910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121CD3EC-F26B-353D-6963-026FD4E6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F822D9-5E34-EF05-6CD8-79E0EB7B3D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38" name="Рисунок 8" descr="C:\Users\User\Desktop\logo.png">
            <a:extLst>
              <a:ext uri="{FF2B5EF4-FFF2-40B4-BE49-F238E27FC236}">
                <a16:creationId xmlns:a16="http://schemas.microsoft.com/office/drawing/2014/main" id="{45587D41-A653-5AE9-B4B9-36169297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89514" y="530525"/>
            <a:ext cx="677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Impact" pitchFamily="34" charset="0"/>
              </a:rPr>
              <a:t>Результативность реализации Практики</a:t>
            </a:r>
          </a:p>
        </p:txBody>
      </p:sp>
      <p:pic>
        <p:nvPicPr>
          <p:cNvPr id="2052" name="Picture 4" descr="G:\Users Data\Рабочий стол\Шестакова\фото\IMG_57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26" y="4358485"/>
            <a:ext cx="2457494" cy="1520097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Users Data\Рабочий стол\Шестакова\фото\IMG_586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7" y="4701909"/>
            <a:ext cx="2317945" cy="144787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D16B52-5B2A-7C5C-7939-FE7454E872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3" y="2254135"/>
            <a:ext cx="2324736" cy="174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G:\Users Data\Рабочий стол\Шестакова\фото\IMG_481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30" y="4467786"/>
            <a:ext cx="2023175" cy="134878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69539" y="2080027"/>
            <a:ext cx="39133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 2016 г. и по настоящее время в общеобразовательных учреждениях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г. Мурманска специалистами организованно и проведено 3 квеста «Маршрут доверия». Охвачено 103 человека.</a:t>
            </a:r>
          </a:p>
          <a:p>
            <a:pPr indent="45720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Квест представляет собой командную игру соревновательного характера. В процессе участия в квесте, у подростков формируется культура обращения за социально-психологической помощью в Службу детского телефона доверия. Сценарий квеста включает в себя задания, освещающие принципы работы Службы, затрагивает основную проблематику обращений подростков, способствует запоминанию телефонного номера. </a:t>
            </a:r>
          </a:p>
        </p:txBody>
      </p:sp>
    </p:spTree>
    <p:extLst>
      <p:ext uri="{BB962C8B-B14F-4D97-AF65-F5344CB8AC3E}">
        <p14:creationId xmlns:p14="http://schemas.microsoft.com/office/powerpoint/2010/main" val="4091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01" y="4559225"/>
            <a:ext cx="2684621" cy="19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1" y="2135643"/>
            <a:ext cx="3960142" cy="395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5663" y="1004266"/>
            <a:ext cx="8670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Результативность проведения интерактивных игр «Телефон доверия – твой взрослый друг!» и «Своя игра»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65185" y="2266225"/>
            <a:ext cx="3875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 2016 г. и по настоящее время с детьми и подростками было проведено 12 интерактивных игр. Охвачено 263 человека. </a:t>
            </a:r>
          </a:p>
          <a:p>
            <a:pPr indent="45720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Данная технология позволяет в игровой форме сформировать у несовершеннолетних представления об основном круге вопросов, входящих в компетенцию детского телефона доверия, основных принципах его работы, и отношение к службе детского телефона доверия, как к источнику решений в трудных и кризисных жизненных ситуациях.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46" y="3869064"/>
            <a:ext cx="609525" cy="4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15FA79-B27E-45FA-9F5A-1422F1794993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07B377-7C0F-C41B-F11C-F8E27BBC88AC}"/>
              </a:ext>
            </a:extLst>
          </p:cNvPr>
          <p:cNvSpPr txBox="1"/>
          <p:nvPr/>
        </p:nvSpPr>
        <p:spPr>
          <a:xfrm>
            <a:off x="2201219" y="152036"/>
            <a:ext cx="917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Программа «Мой телефон доверия»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Corki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E29E70-50CE-5757-BB48-BE9C9591F0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50" y="4499803"/>
            <a:ext cx="2279552" cy="1709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62A228-1CA8-FC72-09C1-82CD72D4D0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/>
          <a:stretch/>
        </p:blipFill>
        <p:spPr>
          <a:xfrm>
            <a:off x="3980526" y="2103604"/>
            <a:ext cx="2635510" cy="2010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2" y="4639619"/>
            <a:ext cx="2240366" cy="1680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121CD3EC-F26B-353D-6963-026FD4E6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F822D9-5E34-EF05-6CD8-79E0EB7B3D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38" name="Рисунок 8" descr="C:\Users\User\Desktop\logo.png">
            <a:extLst>
              <a:ext uri="{FF2B5EF4-FFF2-40B4-BE49-F238E27FC236}">
                <a16:creationId xmlns:a16="http://schemas.microsoft.com/office/drawing/2014/main" id="{45587D41-A653-5AE9-B4B9-36169297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89514" y="530525"/>
            <a:ext cx="677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Impact" pitchFamily="34" charset="0"/>
              </a:rPr>
              <a:t>Результативность реализации Практики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3" y="1949293"/>
            <a:ext cx="2833492" cy="2125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MWmn\Downloads\11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11" y="4740021"/>
            <a:ext cx="2196000" cy="146944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8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1" y="2027041"/>
            <a:ext cx="3960142" cy="435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5663" y="1004266"/>
            <a:ext cx="8670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Результативность проведения рекламно – информационной кампании о деятельности Службы ДТД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65185" y="2120288"/>
            <a:ext cx="3875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С 2016 г. и по настоящее время специалистами детского телефона доверия г. Мурманска даны интервью о работе службы на телевидении, радио и в газетах. Размещена реклама о работе ДТД на борте троллейбуса ОАО «Электротранспорт», уличные баннеры, реклама в лифтах жилых домов, а также на сайтах региональных СМИ. Видеоролики о работе службы показаны в эфирах на телеканалах Мурманской области. Проведены онлайн-акции и челленджи в социальной сети «ВКонтакте», направленные на повышение информированности населения о работе детского телефона доверия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46" y="3869064"/>
            <a:ext cx="609525" cy="4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15FA79-B27E-45FA-9F5A-1422F1794993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AF078-919F-4096-6E1E-875D37D7B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11" y="3888606"/>
            <a:ext cx="2418939" cy="135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07B377-7C0F-C41B-F11C-F8E27BBC88AC}"/>
              </a:ext>
            </a:extLst>
          </p:cNvPr>
          <p:cNvSpPr txBox="1"/>
          <p:nvPr/>
        </p:nvSpPr>
        <p:spPr>
          <a:xfrm>
            <a:off x="1937778" y="152036"/>
            <a:ext cx="936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Программа «Мой телефон доверия»</a:t>
            </a:r>
            <a:endParaRPr lang="ru-RU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Corki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E29E70-50CE-5757-BB48-BE9C9591F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41" y="2027040"/>
            <a:ext cx="1982677" cy="1398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5" y="1881930"/>
            <a:ext cx="2836789" cy="2006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121CD3EC-F26B-353D-6963-026FD4E6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F822D9-5E34-EF05-6CD8-79E0EB7B3D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38" name="Рисунок 8" descr="C:\Users\User\Desktop\logo.png">
            <a:extLst>
              <a:ext uri="{FF2B5EF4-FFF2-40B4-BE49-F238E27FC236}">
                <a16:creationId xmlns:a16="http://schemas.microsoft.com/office/drawing/2014/main" id="{45587D41-A653-5AE9-B4B9-36169297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89514" y="530525"/>
            <a:ext cx="677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Impact" pitchFamily="34" charset="0"/>
              </a:rPr>
              <a:t>Результативность реализации Практики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91" y="5222145"/>
            <a:ext cx="2775145" cy="1268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1" y="3762615"/>
            <a:ext cx="1198953" cy="1603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0" y="2147230"/>
            <a:ext cx="1744475" cy="1308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2" y="4405775"/>
            <a:ext cx="1419188" cy="2006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27D5A1-25F3-A431-477A-32425A1B8A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7" y="4484375"/>
            <a:ext cx="1419188" cy="2006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5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 flipV="1">
            <a:off x="5759805" y="1556040"/>
            <a:ext cx="0" cy="4765281"/>
          </a:xfrm>
          <a:prstGeom prst="line">
            <a:avLst/>
          </a:prstGeom>
          <a:noFill/>
          <a:ln w="57150" cap="flat" cmpd="sng" algn="ctr">
            <a:solidFill>
              <a:srgbClr val="ED7D31"/>
            </a:solidFill>
            <a:prstDash val="sysDot"/>
            <a:miter lim="800000"/>
          </a:ln>
          <a:effectLst/>
        </p:spPr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511617" y="5020661"/>
            <a:ext cx="4891526" cy="0"/>
          </a:xfrm>
          <a:prstGeom prst="line">
            <a:avLst/>
          </a:prstGeom>
          <a:noFill/>
          <a:ln w="57150" cap="flat" cmpd="sng" algn="ctr">
            <a:solidFill>
              <a:srgbClr val="ED7D31"/>
            </a:solidFill>
            <a:prstDash val="sysDot"/>
            <a:miter lim="800000"/>
          </a:ln>
          <a:effectLst/>
        </p:spPr>
      </p:cxnSp>
      <p:sp>
        <p:nvSpPr>
          <p:cNvPr id="6" name="Прямоугольник 5"/>
          <p:cNvSpPr/>
          <p:nvPr/>
        </p:nvSpPr>
        <p:spPr>
          <a:xfrm>
            <a:off x="6169514" y="4527908"/>
            <a:ext cx="5789000" cy="185599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1629" y="1556040"/>
            <a:ext cx="4891526" cy="30601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1617" y="5410836"/>
            <a:ext cx="4891534" cy="97306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D:\ВКС 13.05\материалы для презентации\five-steps-timeline-infographic-template\free-icon-family-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8" y="1594446"/>
            <a:ext cx="616607" cy="6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ВКС 13.05\материалы для презентации\five-steps-timeline-infographic-template\ИКОНКИ\Рисунок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89" y="1622552"/>
            <a:ext cx="619589" cy="4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\Downloads\free-icon-children-4161288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8" y="5533544"/>
            <a:ext cx="617517" cy="6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68171" y="4616155"/>
            <a:ext cx="3162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B0F0"/>
                </a:solidFill>
                <a:latin typeface="Impact" pitchFamily="34" charset="0"/>
                <a:ea typeface="Times New Roman"/>
              </a:rPr>
              <a:t>Партнёры -соисполнители</a:t>
            </a:r>
            <a:endParaRPr lang="ru-RU" sz="20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3709" y="5206936"/>
            <a:ext cx="517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МБОУ СОШ г. Мурманска</a:t>
            </a:r>
          </a:p>
          <a:p>
            <a:pPr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Учреждения культуры г. Мурманска</a:t>
            </a:r>
          </a:p>
          <a:p>
            <a:pPr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Досуговые центры г. Мурманска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1365" y="5437769"/>
            <a:ext cx="3469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Impact" pitchFamily="34" charset="0"/>
              </a:rPr>
              <a:t>Масштаб внедрения</a:t>
            </a:r>
          </a:p>
          <a:p>
            <a:pPr lvl="0"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г. Мурманск,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Мурманская область</a:t>
            </a:r>
          </a:p>
          <a:p>
            <a:pPr algn="ctr"/>
            <a:endParaRPr lang="ru-RU" sz="20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362688" y="1622964"/>
            <a:ext cx="3619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Impact" pitchFamily="34" charset="0"/>
              </a:rPr>
              <a:t>Ресурсное обеспечение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3608" y="2457718"/>
            <a:ext cx="4891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За период внедрения и реализации практики были задействованы специалисты Мурманского Центра социальной помощи семье и детям: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Заведующая отделением Службы ДТД– 1 человек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Консультанты Службы ДТД– 7 человек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FDAAD-0336-47F8-9FF8-CF9BB69C1B5F}"/>
              </a:ext>
            </a:extLst>
          </p:cNvPr>
          <p:cNvSpPr txBox="1"/>
          <p:nvPr/>
        </p:nvSpPr>
        <p:spPr>
          <a:xfrm>
            <a:off x="9568024" y="6383907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A952CA1-1F3A-1244-E399-9E8029DD3874}"/>
              </a:ext>
            </a:extLst>
          </p:cNvPr>
          <p:cNvSpPr/>
          <p:nvPr/>
        </p:nvSpPr>
        <p:spPr>
          <a:xfrm>
            <a:off x="6140348" y="1556041"/>
            <a:ext cx="5818166" cy="26893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F790CAE-242F-5000-81FE-E49ADE9FE4C0}"/>
              </a:ext>
            </a:extLst>
          </p:cNvPr>
          <p:cNvSpPr/>
          <p:nvPr/>
        </p:nvSpPr>
        <p:spPr>
          <a:xfrm>
            <a:off x="7059092" y="1627702"/>
            <a:ext cx="3407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B0F0"/>
                </a:solidFill>
                <a:latin typeface="Impact" pitchFamily="34" charset="0"/>
                <a:ea typeface="Times New Roman"/>
              </a:rPr>
              <a:t>План практики</a:t>
            </a:r>
            <a:endParaRPr lang="ru-RU" sz="20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542C2F-1B6A-E657-5C3C-A5893025F4F6}"/>
              </a:ext>
            </a:extLst>
          </p:cNvPr>
          <p:cNvSpPr txBox="1"/>
          <p:nvPr/>
        </p:nvSpPr>
        <p:spPr>
          <a:xfrm>
            <a:off x="6140336" y="2032962"/>
            <a:ext cx="5899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Практика предполагает проведение занятий, квестов, интерактивных игр по договорённости с учреждениями - партнёрами (не менее 2 раз в месяц). Занятия,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квесты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, интерактивные игры проводятся в групповой форме. </a:t>
            </a:r>
          </a:p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ller Narrow ExtraBold"/>
              </a:rPr>
              <a:t>Рекламная кампания по распространению информационных материалов в местных СМИ, газетах, лифтах, общественном городском и междугороднем транспорте (не менее 1 раза в квартал). </a:t>
            </a:r>
          </a:p>
        </p:txBody>
      </p:sp>
      <p:pic>
        <p:nvPicPr>
          <p:cNvPr id="34" name="Picture 2" descr="\\192.168.0.215\общая\логотипы\Копия image002.png">
            <a:extLst>
              <a:ext uri="{FF2B5EF4-FFF2-40B4-BE49-F238E27FC236}">
                <a16:creationId xmlns:a16="http://schemas.microsoft.com/office/drawing/2014/main" id="{F4EF9748-15BB-A9B9-6757-9283FFC2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" y="868250"/>
            <a:ext cx="70093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4EA541-259C-372E-A4A3-F35DC9FF1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8" y="60419"/>
            <a:ext cx="700939" cy="700939"/>
          </a:xfrm>
          <a:prstGeom prst="rect">
            <a:avLst/>
          </a:prstGeom>
        </p:spPr>
      </p:pic>
      <p:pic>
        <p:nvPicPr>
          <p:cNvPr id="36" name="Рисунок 8" descr="C:\Users\User\Desktop\logo.png">
            <a:extLst>
              <a:ext uri="{FF2B5EF4-FFF2-40B4-BE49-F238E27FC236}">
                <a16:creationId xmlns:a16="http://schemas.microsoft.com/office/drawing/2014/main" id="{01907E50-E855-B71A-EFED-FD4D796F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2" y="60419"/>
            <a:ext cx="827328" cy="6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5F828A9-1EF3-E13D-08FC-3AF4039A7ED0}"/>
              </a:ext>
            </a:extLst>
          </p:cNvPr>
          <p:cNvSpPr txBox="1"/>
          <p:nvPr/>
        </p:nvSpPr>
        <p:spPr>
          <a:xfrm>
            <a:off x="2283554" y="299693"/>
            <a:ext cx="917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8595B"/>
                </a:solidFill>
                <a:latin typeface="Impact" pitchFamily="34" charset="0"/>
              </a:rPr>
              <a:t>Программа  </a:t>
            </a:r>
            <a:r>
              <a:rPr lang="ru-RU" altLang="zh-CN" sz="2400" dirty="0">
                <a:solidFill>
                  <a:srgbClr val="58595B"/>
                </a:solidFill>
                <a:latin typeface="Impact" pitchFamily="34" charset="0"/>
              </a:rPr>
              <a:t>«Мой телефон доверия»</a:t>
            </a:r>
            <a:endParaRPr lang="ru-RU" altLang="zh-CN" sz="2400" dirty="0">
              <a:solidFill>
                <a:srgbClr val="0070C0"/>
              </a:solidFill>
              <a:latin typeface="Cork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08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746DF2-3D07-4964-A19A-0704AFF66C29}"/>
              </a:ext>
            </a:extLst>
          </p:cNvPr>
          <p:cNvSpPr txBox="1"/>
          <p:nvPr/>
        </p:nvSpPr>
        <p:spPr>
          <a:xfrm>
            <a:off x="0" y="2490919"/>
            <a:ext cx="12192000" cy="187616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5C483-79DA-4A98-9102-829CF96B4C9E}"/>
              </a:ext>
            </a:extLst>
          </p:cNvPr>
          <p:cNvSpPr txBox="1"/>
          <p:nvPr/>
        </p:nvSpPr>
        <p:spPr>
          <a:xfrm>
            <a:off x="931178" y="2902875"/>
            <a:ext cx="1052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1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Программа «Мой телефон доверия»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D3485-8B03-4207-AB7A-D0D11E4B1887}"/>
              </a:ext>
            </a:extLst>
          </p:cNvPr>
          <p:cNvSpPr txBox="1"/>
          <p:nvPr/>
        </p:nvSpPr>
        <p:spPr>
          <a:xfrm>
            <a:off x="2990368" y="3872390"/>
            <a:ext cx="61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МУРМАНСКАЯ ОБЛАСТЬ, Г. МУРМАНСК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E0F22-1DB8-40CD-B753-E12E63117721}"/>
              </a:ext>
            </a:extLst>
          </p:cNvPr>
          <p:cNvSpPr txBox="1"/>
          <p:nvPr/>
        </p:nvSpPr>
        <p:spPr>
          <a:xfrm>
            <a:off x="4585851" y="2534042"/>
            <a:ext cx="302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B3B"/>
                </a:solidFill>
                <a:latin typeface="Arial Narrow" pitchFamily="34" charset="0"/>
              </a:rPr>
              <a:t>#</a:t>
            </a:r>
            <a:r>
              <a:rPr lang="ru-RU" sz="2000" b="1" dirty="0">
                <a:solidFill>
                  <a:srgbClr val="FF3B3B"/>
                </a:solidFill>
                <a:latin typeface="Arial Narrow" pitchFamily="34" charset="0"/>
              </a:rPr>
              <a:t>НАСЕВЕРЕЖИТЬ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9F1EC-D160-B144-FD8D-D90DCFC48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72" y="-23900"/>
            <a:ext cx="3122728" cy="24882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604B00-857B-0BAC-47F7-2CB2E3E0A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5" y="-23899"/>
            <a:ext cx="3795043" cy="25579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846890-A5D3-383A-8102-2051A8666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2" y="5309541"/>
            <a:ext cx="3611013" cy="15229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48150B-E9FD-D6E3-9034-A688592244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1" y="0"/>
            <a:ext cx="3524809" cy="25340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20087B-737A-1241-E2F3-4E2D8450CF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0" y="4328222"/>
            <a:ext cx="1825428" cy="15037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56931B7-2C7F-8779-5726-2A840ED1A0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05" y="4328222"/>
            <a:ext cx="3044352" cy="25423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C7FC90-EE8B-CCC3-76D6-1A424D58B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" y="4354758"/>
            <a:ext cx="3572677" cy="24892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3ABB7D-A69A-8E47-7C55-598FB11D59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07" y="0"/>
            <a:ext cx="3109589" cy="25340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20087B-737A-1241-E2F3-4E2D8450CF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44" y="4325966"/>
            <a:ext cx="1712260" cy="15037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D9F1EC-D160-B144-FD8D-D90DCFC48E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20" y="4325966"/>
            <a:ext cx="2595880" cy="25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b6f64cab306bcee2d64c213ab7241e3098089"/>
</p:tagLst>
</file>

<file path=ppt/theme/theme1.xml><?xml version="1.0" encoding="utf-8"?>
<a:theme xmlns:a="http://schemas.openxmlformats.org/drawingml/2006/main" name="0102_T_PGO_Template-Medical-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Medical-16_9" id="{6EEE6616-1642-4942-B177-B40EF950284C}" vid="{BD8DF6D8-9E0E-4128-90FF-50F62045815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Medical-16_9" id="{6EEE6616-1642-4942-B177-B40EF950284C}" vid="{D44844EA-EC67-4392-BA3B-792FE34CF4D8}"/>
    </a:ext>
  </a:extLst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3_T_PGO_Template-Medical-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Medical-16_9" id="{6EEE6616-1642-4942-B177-B40EF950284C}" vid="{BD8DF6D8-9E0E-4128-90FF-50F620458152}"/>
    </a:ext>
  </a:extLst>
</a:theme>
</file>

<file path=ppt/theme/theme5.xml><?xml version="1.0" encoding="utf-8"?>
<a:theme xmlns:a="http://schemas.openxmlformats.org/drawingml/2006/main" name="104_T_PGO_Template-Medical-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Medical-16_9" id="{6EEE6616-1642-4942-B177-B40EF950284C}" vid="{BD8DF6D8-9E0E-4128-90FF-50F620458152}"/>
    </a:ext>
  </a:extLst>
</a:theme>
</file>

<file path=ppt/theme/theme6.xml><?xml version="1.0" encoding="utf-8"?>
<a:theme xmlns:a="http://schemas.openxmlformats.org/drawingml/2006/main" name="105_T_PGO_Template-Medical-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Medical-16_9" id="{6EEE6616-1642-4942-B177-B40EF950284C}" vid="{BD8DF6D8-9E0E-4128-90FF-50F620458152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0102_T_PGO_Template-Medical-16_9</Template>
  <TotalTime>8736</TotalTime>
  <Words>1055</Words>
  <Application>Microsoft Office PowerPoint</Application>
  <PresentationFormat>Широкоэкранный</PresentationFormat>
  <Paragraphs>110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30" baseType="lpstr">
      <vt:lpstr>等线</vt:lpstr>
      <vt:lpstr>等线 Light</vt:lpstr>
      <vt:lpstr>Agency FB</vt:lpstr>
      <vt:lpstr>Arial</vt:lpstr>
      <vt:lpstr>Arial Narrow</vt:lpstr>
      <vt:lpstr>Calibri</vt:lpstr>
      <vt:lpstr>Calibri Light</vt:lpstr>
      <vt:lpstr>Corki</vt:lpstr>
      <vt:lpstr>Helvetica</vt:lpstr>
      <vt:lpstr>Impact</vt:lpstr>
      <vt:lpstr>Muller Narrow ExtraBold</vt:lpstr>
      <vt:lpstr>Open Sans</vt:lpstr>
      <vt:lpstr>Wingdings</vt:lpstr>
      <vt:lpstr>0102_T_PGO_Template-Medical-16_9</vt:lpstr>
      <vt:lpstr>Custom Design</vt:lpstr>
      <vt:lpstr>Template PresentationGo</vt:lpstr>
      <vt:lpstr>103_T_PGO_Template-Medical-16_9</vt:lpstr>
      <vt:lpstr>104_T_PGO_Template-Medical-16_9</vt:lpstr>
      <vt:lpstr>105_T_PGO_Template-Medical-16_9</vt:lpstr>
      <vt:lpstr>1_Office 主题​​</vt:lpstr>
      <vt:lpstr>Программа «Мой телефон доверия»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Наталия Янушко</Manager>
  <Company>ГОАУСОН Мончегорский КЦСОН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Выбираю успех!</dc:title>
  <dc:subject>Презентация Форум 2019</dc:subject>
  <dc:creator>Анна Карелина;Павел Гончар</dc:creator>
  <cp:keywords>Выбираю; успех; форум; 2019</cp:keywords>
  <cp:lastModifiedBy>user</cp:lastModifiedBy>
  <cp:revision>358</cp:revision>
  <dcterms:created xsi:type="dcterms:W3CDTF">2019-09-11T09:38:42Z</dcterms:created>
  <dcterms:modified xsi:type="dcterms:W3CDTF">2022-09-19T13:23:07Z</dcterms:modified>
  <cp:category>Templates</cp:category>
</cp:coreProperties>
</file>